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70" r:id="rId2"/>
    <p:sldId id="272" r:id="rId3"/>
    <p:sldId id="273" r:id="rId4"/>
    <p:sldId id="274" r:id="rId5"/>
    <p:sldId id="278" r:id="rId6"/>
    <p:sldId id="276" r:id="rId7"/>
    <p:sldId id="277" r:id="rId8"/>
    <p:sldId id="279" r:id="rId9"/>
    <p:sldId id="286" r:id="rId10"/>
    <p:sldId id="280" r:id="rId11"/>
    <p:sldId id="281" r:id="rId12"/>
    <p:sldId id="287" r:id="rId13"/>
    <p:sldId id="282" r:id="rId14"/>
    <p:sldId id="260" r:id="rId15"/>
    <p:sldId id="261" r:id="rId16"/>
    <p:sldId id="262" r:id="rId17"/>
    <p:sldId id="263" r:id="rId18"/>
    <p:sldId id="288" r:id="rId19"/>
    <p:sldId id="291" r:id="rId20"/>
    <p:sldId id="257" r:id="rId21"/>
    <p:sldId id="292" r:id="rId22"/>
    <p:sldId id="290" r:id="rId23"/>
    <p:sldId id="259" r:id="rId24"/>
    <p:sldId id="285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88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455E5-96B4-4AFC-A2AC-A723D9883859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6954-F4D6-487E-9118-6E2201265F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BF9D-EDEF-4208-AA0B-2623DA3F592E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DFE8D-A83C-4C8E-9D87-1952AB2E8F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DFE8D-A83C-4C8E-9D87-1952AB2E8FA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E70900-2032-485D-849C-6DBCA768BCC4}" type="datetimeFigureOut">
              <a:rPr lang="pl-PL" smtClean="0"/>
              <a:pPr/>
              <a:t>2011-06-17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221500D-831C-49BF-B4A8-4ECC271D60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pbw.kielce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714875"/>
            <a:ext cx="6400800" cy="1928813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600" dirty="0" smtClean="0">
                <a:latin typeface="Monotype Corsiva" pitchFamily="66" charset="0"/>
              </a:rPr>
              <a:t>	</a:t>
            </a:r>
            <a:r>
              <a:rPr lang="pl-PL" sz="1600" dirty="0" smtClean="0">
                <a:solidFill>
                  <a:schemeClr val="tx1"/>
                </a:solidFill>
                <a:latin typeface="Monotype Corsiva" pitchFamily="66" charset="0"/>
              </a:rPr>
              <a:t>„Biblioteka  jest  instytucją, która samym swoim istnieniem świadczy  o rozwoju kultury. Jest wymownym znakiem jedności kolejnych pokoleń, które z różnorodności czasów i kwestii tworzą wspólne patrymonium kultury i nauki. Biblioteka jest więc szczególną świątynią twórczego ducha ludzkiego, który odzwierciedla  owo Boże natchnienie, które towarzyszyło dziełu stworzenia świata i człowieka.”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600" dirty="0" smtClean="0">
                <a:solidFill>
                  <a:schemeClr val="tx1"/>
                </a:solidFill>
                <a:latin typeface="Monotype Corsiva" pitchFamily="66" charset="0"/>
              </a:rPr>
              <a:t>Jan Paweł II</a:t>
            </a:r>
            <a:endParaRPr lang="pl-PL" sz="1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088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Biblioteka Pedagogiczna </a:t>
            </a:r>
            <a:b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 Starachowicach</a:t>
            </a:r>
            <a:b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pl-PL" sz="36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(czytelnia)</a:t>
            </a:r>
            <a: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pl-PL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44" name="Obraz 7" descr="P10107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60848"/>
            <a:ext cx="5357813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sz="1400" b="1" u="sng" dirty="0" smtClean="0">
                <a:solidFill>
                  <a:schemeClr val="tx1"/>
                </a:solidFill>
                <a:latin typeface="Book Antiqua" pitchFamily="18" charset="0"/>
              </a:rPr>
              <a:t>Katalogi :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alfabetyczny i przedmiotowy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(według działów wiedzy).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Rozbudowane </a:t>
            </a:r>
            <a:r>
              <a:rPr lang="pl-PL" sz="1400" b="1" u="sng" dirty="0" smtClean="0">
                <a:solidFill>
                  <a:schemeClr val="tx1"/>
                </a:solidFill>
                <a:latin typeface="Book Antiqua" pitchFamily="18" charset="0"/>
              </a:rPr>
              <a:t>kartoteki: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zagadnieniowa z obszaru pedagogiki i nauk pokrewnych,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problemów gospodarczych i politycznych,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twórczości pisarzy polskich i obcych,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latin typeface="Book Antiqua" pitchFamily="18" charset="0"/>
              </a:rPr>
              <a:t>postaci i motywów literackich,</a:t>
            </a: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bibliotekoznawstwa,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ü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regionalna.</a:t>
            </a:r>
            <a:endParaRPr lang="pl-PL" sz="1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Warsztat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informacyjny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652" name="Obraz 4" descr="P10107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16832"/>
            <a:ext cx="25717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l-PL" sz="1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W lipcu 2007 r. rozpoczęłyśmy prace nad tworzeniem baz komputerowych biblioteki przy pomocy programu MAK. Można wyszukiwać potrzebne </a:t>
            </a:r>
            <a:r>
              <a:rPr lang="pl-PL" sz="1400" b="1" u="sng" dirty="0" smtClean="0">
                <a:solidFill>
                  <a:srgbClr val="00B050"/>
                </a:solidFill>
                <a:latin typeface="Book Antiqua" pitchFamily="18" charset="0"/>
              </a:rPr>
              <a:t>książki, filmy i dokumenty elektroniczne, czasopisma i artykuły 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 w (ciągle powiększającym się) </a:t>
            </a:r>
            <a:r>
              <a:rPr lang="pl-PL" sz="1400" b="1" u="sng" dirty="0" smtClean="0">
                <a:solidFill>
                  <a:schemeClr val="tx1"/>
                </a:solidFill>
                <a:latin typeface="Book Antiqua" pitchFamily="18" charset="0"/>
              </a:rPr>
              <a:t>katalogu komputerowym.</a:t>
            </a:r>
          </a:p>
          <a:p>
            <a:pPr eaLnBrk="1" hangingPunct="1">
              <a:lnSpc>
                <a:spcPct val="150000"/>
              </a:lnSpc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Od marca 2008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nasze katalogi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widoczne są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(obok baz innych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filii) na stronie PBW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w Kielcach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(</a:t>
            </a:r>
            <a:r>
              <a:rPr lang="pl-PL" sz="1400" b="1" dirty="0" err="1" smtClean="0">
                <a:solidFill>
                  <a:schemeClr val="tx1"/>
                </a:solidFill>
                <a:latin typeface="Book Antiqua" pitchFamily="18" charset="0"/>
                <a:hlinkClick r:id="rId2"/>
              </a:rPr>
              <a:t>www.pbw.kielce.pl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).</a:t>
            </a:r>
            <a:r>
              <a:rPr lang="pl-PL" sz="1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Warsztat informacyjny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132856"/>
            <a:ext cx="63367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524000"/>
            <a:ext cx="8496944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dirty="0" smtClean="0">
                <a:latin typeface="Book Antiqua" pitchFamily="18" charset="0"/>
              </a:rPr>
              <a:t>	Np.: GOOGLE          PBW Kielce          mapa strony        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>
                <a:latin typeface="Book Antiqua" pitchFamily="18" charset="0"/>
              </a:rPr>
              <a:t>katalogi i bazy </a:t>
            </a:r>
            <a:r>
              <a:rPr lang="pl-PL" dirty="0" err="1" smtClean="0">
                <a:latin typeface="Book Antiqua" pitchFamily="18" charset="0"/>
              </a:rPr>
              <a:t>online</a:t>
            </a:r>
            <a:r>
              <a:rPr lang="pl-PL" dirty="0" smtClean="0">
                <a:latin typeface="Book Antiqua" pitchFamily="18" charset="0"/>
              </a:rPr>
              <a:t>          filie         Starachowice         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>
                <a:latin typeface="Book Antiqua" pitchFamily="18" charset="0"/>
              </a:rPr>
              <a:t>książki </a:t>
            </a:r>
            <a:r>
              <a:rPr lang="pl-PL" dirty="0" smtClean="0">
                <a:solidFill>
                  <a:srgbClr val="00B050"/>
                </a:solidFill>
                <a:latin typeface="Book Antiqua" pitchFamily="18" charset="0"/>
              </a:rPr>
              <a:t>lub</a:t>
            </a:r>
            <a:r>
              <a:rPr lang="pl-PL" dirty="0" smtClean="0">
                <a:latin typeface="Book Antiqua" pitchFamily="18" charset="0"/>
              </a:rPr>
              <a:t> multimedia </a:t>
            </a:r>
            <a:r>
              <a:rPr lang="pl-PL" dirty="0" smtClean="0">
                <a:solidFill>
                  <a:srgbClr val="00B050"/>
                </a:solidFill>
                <a:latin typeface="Book Antiqua" pitchFamily="18" charset="0"/>
              </a:rPr>
              <a:t>lub</a:t>
            </a:r>
            <a:r>
              <a:rPr lang="pl-PL" dirty="0" smtClean="0">
                <a:latin typeface="Book Antiqua" pitchFamily="18" charset="0"/>
              </a:rPr>
              <a:t> czasopisma </a:t>
            </a:r>
            <a:r>
              <a:rPr lang="pl-PL" dirty="0" smtClean="0">
                <a:solidFill>
                  <a:srgbClr val="00B050"/>
                </a:solidFill>
                <a:latin typeface="Book Antiqua" pitchFamily="18" charset="0"/>
              </a:rPr>
              <a:t>lub </a:t>
            </a:r>
            <a:r>
              <a:rPr lang="pl-PL" dirty="0" smtClean="0">
                <a:latin typeface="Book Antiqua" pitchFamily="18" charset="0"/>
              </a:rPr>
              <a:t>kartoteka zagadnieniowa    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>
                <a:latin typeface="Book Antiqua" pitchFamily="18" charset="0"/>
              </a:rPr>
              <a:t>(Wyszukiwać można przez tytuł, autora, słowo w tytule, hasło przedmiotowe, rzeczowe, nazwy wydawców).       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19200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Jak nas znaleźć w sieci?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2987824" y="1844824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5508104" y="1844824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8100392" y="1844824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707904" y="2492896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5076056" y="2492896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7740352" y="2492896"/>
            <a:ext cx="540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8586966"/>
          </a:xfrm>
        </p:spPr>
        <p:txBody>
          <a:bodyPr numCol="2">
            <a:sp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pomagamy w doborze literatury </a:t>
            </a:r>
            <a:r>
              <a:rPr lang="pl-PL" sz="1200" b="1" dirty="0" smtClean="0">
                <a:latin typeface="Book Antiqua" pitchFamily="18" charset="0"/>
              </a:rPr>
              <a:t> na </a:t>
            </a:r>
            <a:r>
              <a:rPr lang="pl-PL" sz="1200" b="1" dirty="0" smtClean="0">
                <a:latin typeface="Book Antiqua" pitchFamily="18" charset="0"/>
              </a:rPr>
              <a:t>określony temat;</a:t>
            </a: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udostępniamy na miejscu </a:t>
            </a:r>
            <a:r>
              <a:rPr lang="pl-PL" sz="1200" b="1" dirty="0" smtClean="0">
                <a:solidFill>
                  <a:schemeClr val="tx1"/>
                </a:solidFill>
                <a:latin typeface="Book Antiqua" pitchFamily="18" charset="0"/>
              </a:rPr>
              <a:t>wydawnictwa informacyjne, </a:t>
            </a:r>
            <a:r>
              <a:rPr lang="pl-PL" sz="1200" b="1" dirty="0" smtClean="0">
                <a:latin typeface="Book Antiqua" pitchFamily="18" charset="0"/>
              </a:rPr>
              <a:t> </a:t>
            </a:r>
            <a:r>
              <a:rPr lang="pl-PL" sz="1200" b="1" dirty="0" smtClean="0">
                <a:solidFill>
                  <a:schemeClr val="tx1"/>
                </a:solidFill>
                <a:latin typeface="Book Antiqua" pitchFamily="18" charset="0"/>
              </a:rPr>
              <a:t>czasopisma;</a:t>
            </a:r>
          </a:p>
          <a:p>
            <a:pPr marL="342900" indent="-342900"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wykonujemy odbitki ksero;</a:t>
            </a:r>
            <a:endParaRPr lang="pl-PL" sz="12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wyszukujemy materiały na życzenie przez telefon;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udzielamy pomocy przy obsłudze skanera i komputera (programy: WORD, Excel), nagrywaniu płyt,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None/>
              <a:defRPr/>
            </a:pPr>
            <a:r>
              <a:rPr lang="pl-PL" sz="1200" b="1" dirty="0" smtClean="0">
                <a:latin typeface="Book Antiqua" pitchFamily="18" charset="0"/>
              </a:rPr>
              <a:t>        zakładaniu i przeglądaniu poczty elektronicznej, 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None/>
              <a:defRPr/>
            </a:pPr>
            <a:r>
              <a:rPr lang="pl-PL" sz="1200" b="1" dirty="0" smtClean="0">
                <a:latin typeface="Book Antiqua" pitchFamily="18" charset="0"/>
              </a:rPr>
              <a:t>        przy komputerowej rekrutacji na studia; wyszukiwaniu informacji w Internecie;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pomagamy w </a:t>
            </a:r>
            <a:r>
              <a:rPr lang="pl-PL" sz="1200" b="1" dirty="0" smtClean="0">
                <a:latin typeface="Book Antiqua" pitchFamily="18" charset="0"/>
              </a:rPr>
              <a:t>wyszukiwaniu </a:t>
            </a:r>
            <a:r>
              <a:rPr lang="pl-PL" sz="1200" b="1" dirty="0" smtClean="0">
                <a:latin typeface="Book Antiqua" pitchFamily="18" charset="0"/>
              </a:rPr>
              <a:t>materiałów w innych bibliotekach i w KARO (Rozproszonym Katalogu Bibliotek Polskich);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prowadzimy lekcje biblioteczne i przedmiotowo-biblioteczne dla zainteresowanych uczniów szkół wszystkich typów;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organizujemy wystawy (</a:t>
            </a:r>
            <a:r>
              <a:rPr lang="pl-PL" sz="1200" b="1" dirty="0" err="1" smtClean="0">
                <a:latin typeface="Book Antiqua" pitchFamily="18" charset="0"/>
              </a:rPr>
              <a:t>np</a:t>
            </a:r>
            <a:r>
              <a:rPr lang="pl-PL" sz="1200" b="1" dirty="0" smtClean="0">
                <a:latin typeface="Book Antiqua" pitchFamily="18" charset="0"/>
              </a:rPr>
              <a:t>:. </a:t>
            </a:r>
            <a:r>
              <a:rPr lang="pl-PL" sz="1200" b="1" u="sng" dirty="0" smtClean="0">
                <a:latin typeface="Book Antiqua" pitchFamily="18" charset="0"/>
              </a:rPr>
              <a:t>Fryderyk Chopin</a:t>
            </a:r>
            <a:r>
              <a:rPr lang="pl-PL" sz="1200" b="1" dirty="0" smtClean="0">
                <a:latin typeface="Book Antiqua" pitchFamily="18" charset="0"/>
              </a:rPr>
              <a:t>; </a:t>
            </a:r>
            <a:r>
              <a:rPr lang="pl-PL" sz="1200" b="1" u="sng" dirty="0" smtClean="0">
                <a:latin typeface="Book Antiqua" pitchFamily="18" charset="0"/>
              </a:rPr>
              <a:t>Maria Skłodowska-Curie (1867-1934)</a:t>
            </a:r>
            <a:r>
              <a:rPr lang="pl-PL" sz="1200" b="1" dirty="0" smtClean="0">
                <a:latin typeface="Book Antiqua" pitchFamily="18" charset="0"/>
              </a:rPr>
              <a:t>;  </a:t>
            </a:r>
            <a:r>
              <a:rPr lang="pl-PL" sz="1200" b="1" u="sng" dirty="0" smtClean="0">
                <a:latin typeface="Book Antiqua" pitchFamily="18" charset="0"/>
              </a:rPr>
              <a:t>2011 Rok Czesława Miłosza</a:t>
            </a:r>
            <a:r>
              <a:rPr lang="pl-PL" sz="1200" b="1" dirty="0" smtClean="0">
                <a:latin typeface="Book Antiqua" pitchFamily="18" charset="0"/>
              </a:rPr>
              <a:t>; </a:t>
            </a:r>
            <a:r>
              <a:rPr lang="pl-PL" sz="1200" b="1" u="sng" dirty="0" smtClean="0">
                <a:latin typeface="Book Antiqua" pitchFamily="18" charset="0"/>
              </a:rPr>
              <a:t>Współczesny język polski: język polityki, wulgaryzmy, zapożyczenia</a:t>
            </a:r>
            <a:r>
              <a:rPr lang="pl-PL" sz="1200" b="1" dirty="0" smtClean="0">
                <a:latin typeface="Book Antiqua" pitchFamily="18" charset="0"/>
              </a:rPr>
              <a:t>);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organizujemy spotkania i konferencje </a:t>
            </a:r>
            <a:r>
              <a:rPr lang="pl-PL" sz="1200" b="1" dirty="0" smtClean="0">
                <a:latin typeface="Book Antiqua" pitchFamily="18" charset="0"/>
              </a:rPr>
              <a:t>nauczycieli;</a:t>
            </a:r>
            <a:endParaRPr lang="pl-PL" sz="1200" b="1" dirty="0" smtClean="0">
              <a:latin typeface="Book Antiqua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opracowujemy materiały biblioteczne w postaci broszur (bibliografie, biuletyny  nowości);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opracowujemy  zestawienia bibliograficzne </a:t>
            </a:r>
            <a:endParaRPr lang="pl-PL" sz="1200" b="1" dirty="0" smtClean="0">
              <a:latin typeface="Book Antiqua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None/>
              <a:defRPr/>
            </a:pPr>
            <a:r>
              <a:rPr lang="pl-PL" sz="1200" b="1" dirty="0" smtClean="0">
                <a:latin typeface="Book Antiqua" pitchFamily="18" charset="0"/>
              </a:rPr>
              <a:t>	</a:t>
            </a:r>
            <a:r>
              <a:rPr lang="pl-PL" sz="1200" b="1" dirty="0" smtClean="0">
                <a:latin typeface="Book Antiqua" pitchFamily="18" charset="0"/>
              </a:rPr>
              <a:t>(</a:t>
            </a:r>
            <a:r>
              <a:rPr lang="pl-PL" sz="1200" b="1" dirty="0" smtClean="0">
                <a:latin typeface="Book Antiqua" pitchFamily="18" charset="0"/>
              </a:rPr>
              <a:t>także na życzenie czytelników);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r>
              <a:rPr lang="pl-PL" sz="1200" b="1" dirty="0" smtClean="0">
                <a:latin typeface="Book Antiqua" pitchFamily="18" charset="0"/>
              </a:rPr>
              <a:t>w</a:t>
            </a:r>
            <a:r>
              <a:rPr lang="pl-PL" sz="1200" b="1" dirty="0" smtClean="0">
                <a:latin typeface="Book Antiqua" pitchFamily="18" charset="0"/>
              </a:rPr>
              <a:t>spółpracujemy </a:t>
            </a:r>
            <a:r>
              <a:rPr lang="pl-PL" sz="1200" b="1" dirty="0" smtClean="0">
                <a:latin typeface="Book Antiqua" pitchFamily="18" charset="0"/>
              </a:rPr>
              <a:t>z Towarzystwem Przyjaciół </a:t>
            </a:r>
            <a:r>
              <a:rPr lang="pl-PL" sz="1200" b="1" dirty="0" smtClean="0">
                <a:latin typeface="Book Antiqua" pitchFamily="18" charset="0"/>
              </a:rPr>
              <a:t>Starachowic.</a:t>
            </a: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Clr>
                <a:srgbClr val="92D050"/>
              </a:buClr>
              <a:buSzPct val="120000"/>
              <a:buFont typeface="Wingdings" pitchFamily="2" charset="2"/>
              <a:buChar char="v"/>
              <a:defRPr/>
            </a:pPr>
            <a:endParaRPr lang="pl-PL" sz="1200" b="1" dirty="0" smtClean="0">
              <a:latin typeface="Book Antiqua" pitchFamily="18" charset="0"/>
            </a:endParaRP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buFont typeface="Wingdings 2"/>
              <a:buChar char=""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pl-PL" sz="1400" dirty="0">
              <a:latin typeface="Book Antiqu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 robimy?</a:t>
            </a: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 numCol="3">
            <a:noAutofit/>
          </a:bodyPr>
          <a:lstStyle/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Aborcja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Adaptacja dziecka do szkoły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Adopcja, rodziny zastępcze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Agresja i przemoc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err="1" smtClean="0">
                <a:latin typeface="Book Antiqua" pitchFamily="18" charset="0"/>
              </a:rPr>
              <a:t>mobbing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program: „Zero tolerancji”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terroryzm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molestowanie i przemoc seksualna; gwałt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okaleczanie i samouszkodzenia ciała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AIDS/HIV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Andragogika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Asertywność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Aspiracje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Autoprezentacja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Autorytet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Barwy; terapia kolorami. Barwy w literaturze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Baśnie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Bezdomność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Bezrobocie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Biblioterapia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Bieda i ubóstwo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Ból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Ciało, wygląd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Czas wolny </a:t>
            </a:r>
          </a:p>
          <a:p>
            <a:pPr lvl="0">
              <a:buClr>
                <a:srgbClr val="92D050"/>
              </a:buClr>
            </a:pP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Czytelnictwo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Dojrzałość szkolna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Demografia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Dwujęzyczność; nauczanie bilingwalne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Dziecko, dzieciństwo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Dziecko w świetle prawa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Edukacja ekologiczna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Edukacja europejska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Edukacja międzykulturowa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Edukacja regionalna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Edukacja wczesnoszkolna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Egzemplarz obowiązkowy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Emocje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Ewaluacja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Ekologia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Feminizm. Dyskryminacja kobiet. Różnice między płciami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Gazetka szkolna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Gerontologia. Geragogika. Człowiek </a:t>
            </a:r>
            <a:r>
              <a:rPr lang="pl-PL" sz="1000" dirty="0" smtClean="0">
                <a:latin typeface="Book Antiqua" pitchFamily="18" charset="0"/>
              </a:rPr>
              <a:t>stary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choroba Alzheimera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Uniwersytety Trzeciego Wieku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Wady postawy; gimnastyka korekcyjna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Gimnazjum: rola i funkcjonowanie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Globalizacja. Szkolnictwo wobec globalizacji</a:t>
            </a:r>
          </a:p>
          <a:p>
            <a:pPr lvl="0">
              <a:buClr>
                <a:srgbClr val="92D050"/>
              </a:buClr>
            </a:pP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Grupy, klasa jako grupa. Integrowanie klasy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Gry i zabawy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Harcerstwo, zuchy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Hospitacja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In vitro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Innowacje pedagogiczne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Integracja społeczna niepełnosprawnych. Edukacja integracyjna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Integracja europejska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europejskie programy i projekty edukacyjne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Internaty, bursy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Karol Wojtyła / Jan Paweł II: Jego nauki 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None/>
            </a:pPr>
            <a:r>
              <a:rPr lang="pl-PL" sz="1000" dirty="0" smtClean="0">
                <a:latin typeface="Book Antiqua" pitchFamily="18" charset="0"/>
              </a:rPr>
              <a:t>	</a:t>
            </a:r>
            <a:r>
              <a:rPr lang="pl-PL" sz="1000" dirty="0" smtClean="0">
                <a:latin typeface="Book Antiqua" pitchFamily="18" charset="0"/>
              </a:rPr>
              <a:t>i </a:t>
            </a:r>
            <a:r>
              <a:rPr lang="pl-PL" sz="1000" dirty="0" smtClean="0">
                <a:latin typeface="Book Antiqua" pitchFamily="18" charset="0"/>
              </a:rPr>
              <a:t>twórczość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Kłamstwo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Kompetencje (umiejętności) społeczne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Komunikacja międzyludzka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Konflikty i ich rozwiązywanie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Konsumpcjonizm we współczesnym świecie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Kultura; uczestnictwo w kulturze. Kultura popularna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Kwestionariusze badań; testy, ankiety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socjometria</a:t>
            </a:r>
          </a:p>
          <a:p>
            <a:pPr lvl="0">
              <a:buClr>
                <a:srgbClr val="92D050"/>
              </a:buClr>
            </a:pPr>
            <a:r>
              <a:rPr lang="en-US" sz="1000" dirty="0" err="1" smtClean="0">
                <a:latin typeface="Book Antiqua" pitchFamily="18" charset="0"/>
              </a:rPr>
              <a:t>Literatura</a:t>
            </a:r>
            <a:r>
              <a:rPr lang="en-US" sz="1000" dirty="0" smtClean="0">
                <a:latin typeface="Book Antiqua" pitchFamily="18" charset="0"/>
              </a:rPr>
              <a:t> science-fiction, fantasy, </a:t>
            </a:r>
            <a:r>
              <a:rPr lang="en-US" sz="1000" dirty="0" err="1" smtClean="0">
                <a:latin typeface="Book Antiqua" pitchFamily="18" charset="0"/>
              </a:rPr>
              <a:t>fantastyka</a:t>
            </a:r>
            <a:r>
              <a:rPr lang="en-US" sz="1000" dirty="0" smtClean="0">
                <a:latin typeface="Book Antiqua" pitchFamily="18" charset="0"/>
              </a:rPr>
              <a:t> 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Logopedia. Mowa dziecka</a:t>
            </a:r>
          </a:p>
          <a:p>
            <a:pPr>
              <a:buClr>
                <a:srgbClr val="92D050"/>
              </a:buClr>
            </a:pPr>
            <a:endParaRPr lang="pl-PL" sz="1000" dirty="0">
              <a:latin typeface="Book Antiqu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9675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92D050"/>
                </a:solidFill>
                <a:latin typeface="Book Antiqua" pitchFamily="18" charset="0"/>
              </a:rPr>
              <a:t>Tytuły zestawień bibliograficznych dostępnych w czytelni </a:t>
            </a:r>
            <a:endParaRPr lang="pl-PL" sz="3200" b="1" dirty="0">
              <a:solidFill>
                <a:srgbClr val="92D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 numCol="3">
            <a:noAutofit/>
          </a:bodyPr>
          <a:lstStyle/>
          <a:p>
            <a:pPr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Maria Skłodowska-Curie (1867-1934)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Media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edukacja medialna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err="1" smtClean="0">
                <a:latin typeface="Book Antiqua" pitchFamily="18" charset="0"/>
              </a:rPr>
              <a:t>e-learnig</a:t>
            </a:r>
            <a:r>
              <a:rPr lang="pl-PL" sz="1000" dirty="0" smtClean="0">
                <a:latin typeface="Book Antiqua" pitchFamily="18" charset="0"/>
              </a:rPr>
              <a:t>, nauczanie na odległość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reklama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prasa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Metody i techniki nauczania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Migracje zarobkowe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Młodzież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młodzież - wartości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Mniejszości narodowe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Motywacja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Nadpobudliwość psychoruchowa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Nagroda i kara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Nauczyciel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głos w pracy nauczyciela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relacje nauczyciel – uczeń; postrzeganie szkoły przez uczniów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Nauka czytania i pisania, </a:t>
            </a:r>
            <a:r>
              <a:rPr lang="pl-PL" sz="1000" dirty="0" smtClean="0">
                <a:latin typeface="Book Antiqua" pitchFamily="18" charset="0"/>
              </a:rPr>
              <a:t>czytanie</a:t>
            </a:r>
          </a:p>
          <a:p>
            <a:pPr lvl="0">
              <a:buClr>
                <a:srgbClr val="92D050"/>
              </a:buClr>
              <a:buNone/>
            </a:pPr>
            <a:r>
              <a:rPr lang="pl-PL" sz="1000" dirty="0" smtClean="0">
                <a:latin typeface="Book Antiqua" pitchFamily="18" charset="0"/>
              </a:rPr>
              <a:t>	</a:t>
            </a:r>
            <a:r>
              <a:rPr lang="pl-PL" sz="1000" dirty="0" smtClean="0">
                <a:latin typeface="Book Antiqua" pitchFamily="18" charset="0"/>
              </a:rPr>
              <a:t> </a:t>
            </a:r>
            <a:r>
              <a:rPr lang="pl-PL" sz="1000" dirty="0" smtClean="0">
                <a:latin typeface="Book Antiqua" pitchFamily="18" charset="0"/>
              </a:rPr>
              <a:t>ze zrozumieniem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dysleksja, dysortografia, dyskalkulia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Ocenianie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Odżywianie. Zaburzenia jedzenia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Opieka nad dzieckiem, domy dziecka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wioski dziecięce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opieka nad dziećmi i młodzieżą za granicą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Parki, rezerwaty, pomniki przyrody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Patologia społeczna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ogólne wiadomości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prostytucja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samobójstwa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pornografia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pedofilia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Patriotyzm. Wychowanie patriotyczne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Pedagogika specjalna, niepełnosprawność  wiadomości ogólne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niewidomi, słabowidzący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niesłyszący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upośledzenie umysłowe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upośledzenie fizyczne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niepełnosprawności sprzężone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pedagogika specjalna - formy terapii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dogoterapia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hipoterapia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terapia przez kontakt ze zwierzętami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terapia zajęciowa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sport i aktywność fizyczna osób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edukacja osób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postrzeganie osób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praca pedagoga specjalnego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olimpiady specjalne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poszczególne zaburzenia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autyzm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choroby i zaburzenia psychiczne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zaburzenia integracji sensorycznej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porażenie mózgowe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Aspergera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CHARGE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Downa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Retta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</a:t>
            </a:r>
            <a:r>
              <a:rPr lang="pl-PL" sz="1000" dirty="0" err="1" smtClean="0">
                <a:latin typeface="Book Antiqua" pitchFamily="18" charset="0"/>
              </a:rPr>
              <a:t>Tourette`a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Turnera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niepełnosprawni za granicą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praca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„Nieprzetarty Szlak”, harcerstwo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organizacje pozarządowe wobec problemów osób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twórczość niepełnosprawnych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usprawnianie – metody </a:t>
            </a:r>
          </a:p>
          <a:p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6876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92D050"/>
                </a:solidFill>
                <a:latin typeface="Book Antiqua" pitchFamily="18" charset="0"/>
              </a:rPr>
              <a:t>Tytuły zestawień bibliograficznych dostępnych w czytelni (c. d.)</a:t>
            </a:r>
            <a:endParaRPr lang="pl-PL" sz="3200" b="1" dirty="0">
              <a:solidFill>
                <a:srgbClr val="92D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 numCol="3">
            <a:noAutofit/>
          </a:bodyPr>
          <a:lstStyle/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Pedagogika społeczna, praca socjalna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hospicja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wolontariat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organizacje społeczne, pozarządowe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polityka i pedagogika społeczna za granicą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domy pomocy społecznej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emerytury i renty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Pedagogika zabawy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Podstawa programowa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Poradnictwo zawodowe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Praca pedagoga szkolnego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Praca. Rola pracy w życiu człowieka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rozwój zawodowy człowieka</a:t>
            </a:r>
            <a:endParaRPr lang="pl-PL" sz="1000" dirty="0" smtClean="0"/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Praca z uczniem zdolnym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Prawa człowieka. Prawa dziecka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Prawo autorskie i ochrona danych osobowych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Przedszkole; edukacja przedszkolna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/>
              <a:t>przedszkola na świecie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Przemoc w rodzinie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Przemoc wobec dziecka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Przemoc wobec ludzi starszych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Public relations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/>
              <a:t>Religia. Religia w </a:t>
            </a:r>
            <a:r>
              <a:rPr lang="pl-PL" sz="1000" dirty="0" smtClean="0"/>
              <a:t>szkole</a:t>
            </a:r>
            <a:endParaRPr lang="pl-PL" sz="1000" dirty="0" smtClean="0"/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Rodzice - dzieci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Rodzina, pomoc rodzinie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rodzina dysfunkcyjna, rodzina ryzyka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samotne rodzicielstwo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nietypowe związki; alternatywne formy życia małżeńskiego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sieroctwo duchowe i społeczne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nieletnie matki (i ojcowie)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rozwód; wpływ rozbicia rodziny na dzieci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rola ojca w rodzinie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rola dziadków w rodzinie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rodzina a osiągnięcia szkolne dzieci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Rynek pracy w Polsce i na świecie; edukacja 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None/>
            </a:pPr>
            <a:r>
              <a:rPr lang="pl-PL" sz="1000" dirty="0" smtClean="0">
                <a:latin typeface="Book Antiqua" pitchFamily="18" charset="0"/>
              </a:rPr>
              <a:t>	</a:t>
            </a:r>
            <a:r>
              <a:rPr lang="pl-PL" sz="1000" dirty="0" smtClean="0">
                <a:latin typeface="Book Antiqua" pitchFamily="18" charset="0"/>
              </a:rPr>
              <a:t>a </a:t>
            </a:r>
            <a:r>
              <a:rPr lang="pl-PL" sz="1000" dirty="0" smtClean="0">
                <a:latin typeface="Book Antiqua" pitchFamily="18" charset="0"/>
              </a:rPr>
              <a:t>rynek pracy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Samoocena, poczucie wartości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Samorząd uczniowski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Samotność i alienacja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Sekty i ruchy religijne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Sport; fair play; doping w sporcie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Sporty walki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Stereotypy, uprzedzenia, tolerancja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Stresy, lęki, nerwice, lęki szkolne, depresja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Subkultury; grupy nieformalne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Sześciolatki w szkole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Szkolnictwo na świecie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Szkoła w zmieniającej się rzeczywistości. Reforma edukacji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Szkoła na wsi; środowisko wiejskie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Szkolnictwo – historia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Szkoły prywatne; szkoły niepubliczne </a:t>
            </a:r>
          </a:p>
          <a:p>
            <a:pPr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Sztuka w życiu dziecka. Terapia przez sztukę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mandale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Śmiech, optymizm, poczucie humoru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Śmierć, umieranie, żałoba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eutanazja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kara śmierci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Świetlice szkolne, środowiskowe 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None/>
            </a:pPr>
            <a:r>
              <a:rPr lang="pl-PL" sz="1000" dirty="0" smtClean="0">
                <a:latin typeface="Book Antiqua" pitchFamily="18" charset="0"/>
              </a:rPr>
              <a:t>	</a:t>
            </a:r>
            <a:r>
              <a:rPr lang="pl-PL" sz="1000" dirty="0" smtClean="0">
                <a:latin typeface="Book Antiqua" pitchFamily="18" charset="0"/>
              </a:rPr>
              <a:t>i </a:t>
            </a:r>
            <a:r>
              <a:rPr lang="pl-PL" sz="1000" dirty="0" smtClean="0">
                <a:latin typeface="Book Antiqua" pitchFamily="18" charset="0"/>
              </a:rPr>
              <a:t>socjoterapeutyczne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Teatr. Edukacja teatralna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Techniki relaksacyjne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Telefon Zaufania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Terapia </a:t>
            </a:r>
          </a:p>
          <a:p>
            <a:pPr lvl="0"/>
            <a:endParaRPr lang="pl-PL" sz="1000" dirty="0" smtClean="0">
              <a:latin typeface="Book Antiqua" pitchFamily="18" charset="0"/>
            </a:endParaRPr>
          </a:p>
          <a:p>
            <a:pPr lvl="0"/>
            <a:endParaRPr lang="pl-PL" sz="1000" dirty="0" smtClean="0">
              <a:latin typeface="Book Antiqua" pitchFamily="18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2192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92D050"/>
                </a:solidFill>
                <a:latin typeface="Book Antiqua" pitchFamily="18" charset="0"/>
              </a:rPr>
              <a:t>Tytuły zestawień bibliograficznych dostępnych w czytelni (c. d.)</a:t>
            </a:r>
            <a:endParaRPr lang="pl-PL" sz="3200" b="1" dirty="0">
              <a:solidFill>
                <a:srgbClr val="92D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 numCol="3">
            <a:noAutofit/>
          </a:bodyPr>
          <a:lstStyle/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Turystyka, wycieczki szkolne i „zielone szkoły”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Twórczość dzieci i młodzieży; myślenie twórcze </a:t>
            </a:r>
          </a:p>
          <a:p>
            <a:pPr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Uzależnienia, profilaktyka (ogólnie)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Uzależnienia (ogólnie, uzależnienia różne)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q"/>
            </a:pPr>
            <a:r>
              <a:rPr lang="pl-PL" sz="1000" dirty="0" smtClean="0">
                <a:latin typeface="Book Antiqua" pitchFamily="18" charset="0"/>
              </a:rPr>
              <a:t>alkohol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alkohol a przemoc w rodzinie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zespół FAS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alkohol za granicą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ruchy trzeźwościowe; Anonimowi Alkoholicy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Dorosłe Dzieci Alkoholików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kobiety i alkohol 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q"/>
            </a:pPr>
            <a:r>
              <a:rPr lang="pl-PL" sz="1000" dirty="0" smtClean="0">
                <a:latin typeface="Book Antiqua" pitchFamily="18" charset="0"/>
              </a:rPr>
              <a:t>narkomania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rośliny o właściwościach narkotyzujących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„pigułki gwałtu”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narkomania za granicą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dopalacze 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q"/>
            </a:pPr>
            <a:r>
              <a:rPr lang="pl-PL" sz="1000" dirty="0" smtClean="0">
                <a:latin typeface="Book Antiqua" pitchFamily="18" charset="0"/>
              </a:rPr>
              <a:t>tytoń </a:t>
            </a:r>
          </a:p>
          <a:p>
            <a:pPr lvl="0">
              <a:buClr>
                <a:srgbClr val="92D050"/>
              </a:buClr>
              <a:buFont typeface="Wingdings" pitchFamily="2" charset="2"/>
              <a:buChar char="q"/>
            </a:pPr>
            <a:r>
              <a:rPr lang="pl-PL" sz="1000" dirty="0" smtClean="0">
                <a:latin typeface="Book Antiqua" pitchFamily="18" charset="0"/>
              </a:rPr>
              <a:t>inne uzależnienia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Wartości. Wartości w edukacji i szkole. Etyka. Moralność. Tolerancja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etyka zawodowa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etyka w biznesie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zawodowa nauczyciela i bibliotekarza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zawodowa pedagoga społecznego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zawodowa pracownika socjalnego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zawodowa terapeuty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zawodowa w poradnictwie zawodowym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w nauce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w psychologii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dziennikarska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etyka pielęgniarska, etyka w medycynie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Wsparcie społeczne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Współczesny język polski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język polityki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wulgaryzmy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zapożyczenia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Współpraca rodziców i nauczycieli. Postrzeganie szkoły przez rodziców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Wychowanie seksualne; zachowania seksualne młodzieży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odmienności seksualne, transseksualizm, tożsamość płciowa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Wykluczenie i marginalizacja społeczna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Wypalenie zawodowe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Wyrównywanie szans edukacyjnych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Zarządzanie i kierowanie oświatą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Zdrowie i choroba. Pacjenci i ich prawa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edukacja zdrowotna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osoby chore; choroby; szkoły przyszpitalne </a:t>
            </a:r>
          </a:p>
          <a:p>
            <a:pPr lvl="0">
              <a:buClr>
                <a:srgbClr val="92D050"/>
              </a:buClr>
              <a:buFont typeface="Arial" pitchFamily="34" charset="0"/>
              <a:buChar char="•"/>
            </a:pPr>
            <a:r>
              <a:rPr lang="pl-PL" sz="1000" dirty="0" smtClean="0">
                <a:latin typeface="Book Antiqua" pitchFamily="18" charset="0"/>
              </a:rPr>
              <a:t>zawód pielęgniarki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Zwyczaje, obyczaje, tradycja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Zbigniew Herbert zestawienie bibliograficzne </a:t>
            </a:r>
            <a:endParaRPr lang="pl-PL" sz="1000" dirty="0" smtClean="0">
              <a:latin typeface="Book Antiqua" pitchFamily="18" charset="0"/>
            </a:endParaRPr>
          </a:p>
          <a:p>
            <a:pPr lvl="0">
              <a:buClr>
                <a:srgbClr val="92D050"/>
              </a:buClr>
              <a:buNone/>
            </a:pPr>
            <a:r>
              <a:rPr lang="pl-PL" sz="1000" dirty="0" smtClean="0">
                <a:latin typeface="Book Antiqua" pitchFamily="18" charset="0"/>
              </a:rPr>
              <a:t>	</a:t>
            </a:r>
            <a:r>
              <a:rPr lang="pl-PL" sz="1000" dirty="0" smtClean="0">
                <a:latin typeface="Book Antiqua" pitchFamily="18" charset="0"/>
              </a:rPr>
              <a:t>w </a:t>
            </a:r>
            <a:r>
              <a:rPr lang="pl-PL" sz="1000" dirty="0" smtClean="0">
                <a:latin typeface="Book Antiqua" pitchFamily="18" charset="0"/>
              </a:rPr>
              <a:t>wyborze </a:t>
            </a:r>
          </a:p>
          <a:p>
            <a:pPr lvl="0">
              <a:buClr>
                <a:srgbClr val="92D050"/>
              </a:buClr>
            </a:pPr>
            <a:r>
              <a:rPr lang="pl-PL" sz="1000" dirty="0" smtClean="0">
                <a:latin typeface="Book Antiqua" pitchFamily="18" charset="0"/>
              </a:rPr>
              <a:t>Związek literatury ze sztuką. Adaptacje filmowe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192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92D050"/>
                </a:solidFill>
                <a:latin typeface="Book Antiqua" pitchFamily="18" charset="0"/>
              </a:rPr>
              <a:t>Tytuły zestawień bibliograficznych dostępnych w czytelni (c. d.)</a:t>
            </a:r>
            <a:endParaRPr lang="pl-PL" sz="3200" b="1" dirty="0">
              <a:solidFill>
                <a:srgbClr val="92D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GOOGLE         PBW Kielce         mapa strony          </a:t>
            </a:r>
          </a:p>
          <a:p>
            <a:pPr>
              <a:buNone/>
            </a:pPr>
            <a:r>
              <a:rPr lang="pl-PL" dirty="0" smtClean="0"/>
              <a:t>Biblioteczka cyfrowa   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829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Część z wymienionych zestawień można znaleźć na stronie PBW Kielce:</a:t>
            </a:r>
            <a:endParaRPr lang="pl-PL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5528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załka w prawo 4"/>
          <p:cNvSpPr/>
          <p:nvPr/>
        </p:nvSpPr>
        <p:spPr>
          <a:xfrm>
            <a:off x="1979712" y="1700808"/>
            <a:ext cx="61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5"/>
          <p:cNvSpPr/>
          <p:nvPr/>
        </p:nvSpPr>
        <p:spPr>
          <a:xfrm>
            <a:off x="4355976" y="1700808"/>
            <a:ext cx="61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6876256" y="1700808"/>
            <a:ext cx="612000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1332384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Oto sporządzone  w formie broszury bibliografie</a:t>
            </a:r>
            <a:endParaRPr lang="pl-P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1550398" cy="22320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420464" cy="201622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1504827" cy="226173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45024"/>
            <a:ext cx="1847493" cy="256056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1543017" cy="224695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573016"/>
            <a:ext cx="1658076" cy="24427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Symbol zastępczy zawartości 6" descr="P10107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3501008"/>
            <a:ext cx="4645809" cy="308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Czytelnię obsługują</a:t>
            </a: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316" name="Obraz 3" descr="P10107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33772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5652120" y="4005064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i="1" dirty="0" smtClean="0">
                <a:solidFill>
                  <a:srgbClr val="00B050"/>
                </a:solidFill>
              </a:rPr>
              <a:t>Magdalena Staszewska</a:t>
            </a:r>
            <a:endParaRPr lang="pl-PL" sz="3200" b="1" i="1" dirty="0">
              <a:solidFill>
                <a:srgbClr val="00B05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51520" y="25649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solidFill>
                  <a:srgbClr val="00B050"/>
                </a:solidFill>
              </a:rPr>
              <a:t>Beata Kusiak</a:t>
            </a:r>
            <a:endParaRPr lang="pl-PL" sz="32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642622" cy="382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 wykazy nabytków:</a:t>
            </a:r>
            <a:endParaRPr lang="pl-PL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2697342" cy="388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zawartości 1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754562"/>
          </a:xfrm>
        </p:spPr>
        <p:txBody>
          <a:bodyPr/>
          <a:lstStyle/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„Wg mnie bardzo dobrze funkcjonuje, pomoc pracowników na bardzo wysokim poziomie”</a:t>
            </a: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„Personel profesjonalnie pomaga i zawsze jest przygotowany rzeczowo (zna nowości, szybko przygotowuje materiały</a:t>
            </a:r>
            <a:r>
              <a:rPr lang="pl-PL" sz="2400" dirty="0" smtClean="0">
                <a:latin typeface="Book Antiqua" pitchFamily="18" charset="0"/>
              </a:rPr>
              <a:t>)”</a:t>
            </a:r>
            <a:endParaRPr lang="pl-PL" sz="2400" dirty="0" smtClean="0">
              <a:latin typeface="Book Antiqua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„Miła, profesjonalna obsługa czytelnika</a:t>
            </a:r>
            <a:r>
              <a:rPr lang="pl-PL" sz="2400" dirty="0" smtClean="0">
                <a:latin typeface="Book Antiqua" pitchFamily="18" charset="0"/>
              </a:rPr>
              <a:t>”</a:t>
            </a:r>
            <a:endParaRPr lang="pl-PL" sz="2400" dirty="0" smtClean="0">
              <a:latin typeface="Book Antiqua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„Miła i kompetentna obsługa</a:t>
            </a:r>
            <a:r>
              <a:rPr lang="pl-PL" sz="2400" dirty="0" smtClean="0">
                <a:latin typeface="Book Antiqua" pitchFamily="18" charset="0"/>
              </a:rPr>
              <a:t>”</a:t>
            </a:r>
            <a:endParaRPr lang="pl-PL" sz="2400" dirty="0" smtClean="0">
              <a:latin typeface="Book Antiqua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„Szybka i sprawna obsługa</a:t>
            </a:r>
            <a:r>
              <a:rPr lang="pl-PL" sz="2400" dirty="0" smtClean="0">
                <a:latin typeface="Book Antiqua" pitchFamily="18" charset="0"/>
              </a:rPr>
              <a:t>”</a:t>
            </a:r>
            <a:endParaRPr lang="pl-PL" sz="2400" dirty="0" smtClean="0">
              <a:latin typeface="Book Antiqua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2400" dirty="0" smtClean="0">
                <a:latin typeface="Book Antiqua" pitchFamily="18" charset="0"/>
              </a:rPr>
              <a:t>„Jeśli tu nie wyszukacie potrzebnych materiałów, </a:t>
            </a:r>
            <a:endParaRPr lang="pl-PL" sz="2400" dirty="0" smtClean="0">
              <a:latin typeface="Book Antiqua" pitchFamily="18" charset="0"/>
            </a:endParaRPr>
          </a:p>
          <a:p>
            <a:pPr>
              <a:buClr>
                <a:srgbClr val="92D050"/>
              </a:buClr>
              <a:buSzPct val="120000"/>
              <a:buNone/>
            </a:pPr>
            <a:r>
              <a:rPr lang="pl-PL" sz="2400" dirty="0" smtClean="0">
                <a:latin typeface="Book Antiqua" pitchFamily="18" charset="0"/>
              </a:rPr>
              <a:t>	</a:t>
            </a:r>
            <a:r>
              <a:rPr lang="pl-PL" sz="2400" dirty="0" smtClean="0">
                <a:latin typeface="Book Antiqua" pitchFamily="18" charset="0"/>
              </a:rPr>
              <a:t>to </a:t>
            </a:r>
            <a:r>
              <a:rPr lang="pl-PL" sz="2400" dirty="0" smtClean="0">
                <a:latin typeface="Book Antiqua" pitchFamily="18" charset="0"/>
              </a:rPr>
              <a:t>w żadnej bibliotece nic już nie będzie. Wy wszystko potraficie znaleźć. Przy Was Chuck Norris to pestka”.</a:t>
            </a:r>
          </a:p>
          <a:p>
            <a:endParaRPr lang="pl-PL" sz="24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9723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36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Kilka opinii o czytelni </a:t>
            </a:r>
            <a:r>
              <a:rPr lang="pl-PL" sz="310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(zawartych  m. in. w ankiecie)</a:t>
            </a:r>
            <a:endParaRPr lang="pl-PL" sz="310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man Old Style" pitchFamily="18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 Antiqua" pitchFamily="18" charset="0"/>
              </a:rPr>
              <a:t>codziennie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 Antiqua" pitchFamily="18" charset="0"/>
              </a:rPr>
              <a:t>(oprócz czwartków)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 Antiqua" pitchFamily="18" charset="0"/>
              </a:rPr>
              <a:t>od godziny 9 -18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 Antiqua" pitchFamily="18" charset="0"/>
              </a:rPr>
              <a:t>oraz w co drugą sobotę 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latin typeface="Book Antiqua" pitchFamily="18" charset="0"/>
              </a:rPr>
              <a:t>w godzinach 9 - </a:t>
            </a:r>
            <a:r>
              <a:rPr lang="pl-PL" b="1" dirty="0" smtClean="0">
                <a:latin typeface="Book Antiqua" pitchFamily="18" charset="0"/>
              </a:rPr>
              <a:t>14</a:t>
            </a:r>
            <a:endParaRPr lang="pl-PL" b="1" dirty="0" smtClean="0">
              <a:latin typeface="Book Antiqua" pitchFamily="18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Zapraszamy</a:t>
            </a:r>
            <a:endParaRPr lang="pl-PL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2492896"/>
            <a:ext cx="2376264" cy="187220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Zapraszamy</a:t>
            </a:r>
            <a:endParaRPr lang="pl-PL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41808" cy="340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endParaRPr lang="pl-PL" dirty="0" smtClean="0"/>
          </a:p>
          <a:p>
            <a:pPr algn="r" eaLnBrk="1" hangingPunct="1">
              <a:buFont typeface="Wingdings 2" pitchFamily="18" charset="2"/>
              <a:buNone/>
            </a:pPr>
            <a:endParaRPr lang="pl-PL" dirty="0" smtClean="0"/>
          </a:p>
          <a:p>
            <a:pPr algn="r" eaLnBrk="1" hangingPunct="1">
              <a:buFont typeface="Wingdings 2" pitchFamily="18" charset="2"/>
              <a:buNone/>
            </a:pPr>
            <a:endParaRPr lang="pl-PL" dirty="0" smtClean="0"/>
          </a:p>
          <a:p>
            <a:pPr algn="r" eaLnBrk="1" hangingPunct="1">
              <a:buFont typeface="Wingdings 2" pitchFamily="18" charset="2"/>
              <a:buNone/>
            </a:pP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643446"/>
            <a:ext cx="8083624" cy="178595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Oprac. Beata Kusiak</a:t>
            </a:r>
            <a:b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Starachowice </a:t>
            </a: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2011</a:t>
            </a:r>
            <a:r>
              <a:rPr lang="pl-PL" sz="3600" b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pl-PL" sz="3600" b="1" dirty="0" smtClean="0">
                <a:solidFill>
                  <a:schemeClr val="tx1"/>
                </a:solidFill>
                <a:latin typeface="Book Antiqua" pitchFamily="18" charset="0"/>
              </a:rPr>
            </a:br>
            <a:endParaRPr lang="pl-PL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Symbol zastępczy zawartości 3" descr="P1010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0"/>
            <a:ext cx="6502400" cy="431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b="1" cap="none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388" name="pole tekstowe 4"/>
          <p:cNvSpPr txBox="1">
            <a:spLocks noChangeArrowheads="1"/>
          </p:cNvSpPr>
          <p:nvPr/>
        </p:nvSpPr>
        <p:spPr bwMode="auto">
          <a:xfrm>
            <a:off x="4714875" y="2286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Franklin Gothic Book"/>
            </a:endParaRPr>
          </a:p>
        </p:txBody>
      </p:sp>
      <p:pic>
        <p:nvPicPr>
          <p:cNvPr id="16389" name="Obraz 6" descr="P10107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37941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Prostokąt 5"/>
          <p:cNvSpPr>
            <a:spLocks noChangeArrowheads="1"/>
          </p:cNvSpPr>
          <p:nvPr/>
        </p:nvSpPr>
        <p:spPr bwMode="auto">
          <a:xfrm>
            <a:off x="0" y="45720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">
              <a:lnSpc>
                <a:spcPct val="150000"/>
              </a:lnSpc>
            </a:pPr>
            <a:r>
              <a:rPr lang="pl-PL" sz="1400" b="1" dirty="0">
                <a:latin typeface="Bookman Old Style" pitchFamily="18" charset="0"/>
              </a:rPr>
              <a:t>W 2005 roku biblioteka otrzymała ze środków Europejskiego Funduszu Społecznego cztery komputery z urządzeniem wielofunkcyjnym (skaner, drukarka, kopiarka). Sprzęt ten zapoczątkował tworzenie centrum multimedialnego. </a:t>
            </a:r>
          </a:p>
          <a:p>
            <a:pPr marL="142875">
              <a:lnSpc>
                <a:spcPct val="150000"/>
              </a:lnSpc>
            </a:pPr>
            <a:r>
              <a:rPr lang="pl-PL" sz="1400" b="1" dirty="0">
                <a:latin typeface="Bookman Old Style" pitchFamily="18" charset="0"/>
              </a:rPr>
              <a:t>W 2007 lokal został dodatkowo wyposażony ze środków MEN. Zakupiono 5 komputerów </a:t>
            </a:r>
          </a:p>
          <a:p>
            <a:pPr marL="142875">
              <a:lnSpc>
                <a:spcPct val="150000"/>
              </a:lnSpc>
            </a:pPr>
            <a:r>
              <a:rPr lang="pl-PL" sz="1400" b="1" dirty="0">
                <a:latin typeface="Bookman Old Style" pitchFamily="18" charset="0"/>
              </a:rPr>
              <a:t>(3 dla pracowników, 2 dla czytelników, 2 drukarki </a:t>
            </a:r>
            <a:r>
              <a:rPr lang="pl-PL" sz="1400" b="1" dirty="0" smtClean="0">
                <a:latin typeface="Bookman Old Style" pitchFamily="18" charset="0"/>
              </a:rPr>
              <a:t>laserowe). </a:t>
            </a:r>
            <a:r>
              <a:rPr lang="pl-PL" sz="1400" b="1" dirty="0">
                <a:latin typeface="Bookman Old Style" pitchFamily="18" charset="0"/>
              </a:rPr>
              <a:t>Z PBW biblioteka otrzymała dodatkowo rzutnik medialny z ekranem i skaner.</a:t>
            </a:r>
            <a:endParaRPr lang="pl-PL" sz="1400" dirty="0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Symbol zastępczy zawartości 3" descr="P1010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412776"/>
            <a:ext cx="42297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Lokal (czytelnia) </a:t>
            </a:r>
            <a:b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pl-P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Symbol zastępczy zawartości 3" descr="P101076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836712"/>
            <a:ext cx="422970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17032"/>
            <a:ext cx="3887071" cy="291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sz="1200" dirty="0" smtClean="0">
              <a:latin typeface="Bookman Old Style" pitchFamily="18" charset="0"/>
            </a:endParaRPr>
          </a:p>
          <a:p>
            <a:pPr eaLnBrk="1" hangingPunct="1"/>
            <a:endParaRPr lang="pl-PL" sz="1200" dirty="0" smtClean="0"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księgozbiór informacyjny: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bibliografie ogólne i szczegółowe,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encyklopedie, leksykony,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kompendia wiedzy, słowniki ogólne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i tematyczne, słowniki językowe</a:t>
            </a:r>
          </a:p>
          <a:p>
            <a:pPr eaLnBrk="1" hangingPunct="1">
              <a:buFont typeface="Wingdings 2" pitchFamily="18" charset="2"/>
              <a:buNone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czasopisma pedagogiczne,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ogólnospołeczne i literackie –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bieżące i z lat poprzednich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Zasoby </a:t>
            </a: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czytelni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4580" name="Obraz 4" descr="P10107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451" y="1214439"/>
            <a:ext cx="4094411" cy="271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Obraz 5" descr="P10107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365104"/>
            <a:ext cx="119538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Obraz 6" descr="P101077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119538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Obraz 7" descr="P101077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365104"/>
            <a:ext cx="1195387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księgozbiór z zakresu nauk humanistycznych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ze szczególnym uwzględnieniem pedagogiki,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psychologii, socjologii, ekonomii,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literatury pięknej i językoznawstwa,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historii i geografii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92D050"/>
              </a:buClr>
              <a:buSzPct val="120000"/>
              <a:buFont typeface="Wingdings" pitchFamily="2" charset="2"/>
              <a:buChar char="Ø"/>
              <a:defRPr/>
            </a:pPr>
            <a:r>
              <a:rPr lang="pl-PL" sz="1400" b="1" dirty="0" smtClean="0">
                <a:latin typeface="Book Antiqua" pitchFamily="18" charset="0"/>
              </a:rPr>
              <a:t>k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sięgozbiór 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z zakresu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nauk przyrodniczych</a:t>
            </a:r>
            <a:endParaRPr lang="pl-PL" sz="1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Zasoby </a:t>
            </a: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czytelni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2532" name="Obraz 4" descr="P10107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48680"/>
            <a:ext cx="1912938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Obraz 5" descr="P10107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1912937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/>
          <a:lstStyle/>
          <a:p>
            <a:pPr eaLnBrk="1" hangingPunct="1"/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latin typeface="Book Antiqua" pitchFamily="18" charset="0"/>
              </a:rPr>
              <a:t>k</a:t>
            </a:r>
            <a:r>
              <a:rPr lang="pl-PL" sz="1400" b="1" dirty="0" smtClean="0">
                <a:latin typeface="Book Antiqua" pitchFamily="18" charset="0"/>
              </a:rPr>
              <a:t>siążki </a:t>
            </a:r>
            <a:r>
              <a:rPr lang="pl-PL" sz="1400" b="1" dirty="0" smtClean="0">
                <a:latin typeface="Book Antiqua" pitchFamily="18" charset="0"/>
              </a:rPr>
              <a:t>rzadkie i poszukiwane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Zasoby </a:t>
            </a:r>
            <a:r>
              <a:rPr lang="pl-PL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czytelni</a:t>
            </a:r>
            <a:endParaRPr lang="pl-PL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23556" name="Obraz 3" descr="P10107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010" y="188640"/>
            <a:ext cx="2282990" cy="343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1872208" cy="299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176" y="476673"/>
            <a:ext cx="16920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2090155" cy="309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988840"/>
            <a:ext cx="2387459" cy="352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717032"/>
            <a:ext cx="1800200" cy="269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4056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60000"/>
              </a:lnSpc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latin typeface="Book Antiqua" pitchFamily="18" charset="0"/>
              </a:rPr>
              <a:t>k</a:t>
            </a:r>
            <a:r>
              <a:rPr lang="pl-PL" sz="1400" b="1" dirty="0" smtClean="0">
                <a:latin typeface="Book Antiqua" pitchFamily="18" charset="0"/>
              </a:rPr>
              <a:t>asety </a:t>
            </a:r>
            <a:r>
              <a:rPr lang="pl-PL" sz="1400" b="1" dirty="0" smtClean="0">
                <a:latin typeface="Book Antiqua" pitchFamily="18" charset="0"/>
              </a:rPr>
              <a:t>video </a:t>
            </a:r>
          </a:p>
          <a:p>
            <a:pPr algn="r">
              <a:lnSpc>
                <a:spcPct val="160000"/>
              </a:lnSpc>
              <a:buNone/>
            </a:pPr>
            <a:r>
              <a:rPr lang="pl-PL" sz="1400" b="1" dirty="0" smtClean="0">
                <a:latin typeface="Book Antiqua" pitchFamily="18" charset="0"/>
              </a:rPr>
              <a:t>	z filmami edukacyjnymi</a:t>
            </a:r>
          </a:p>
          <a:p>
            <a:pPr eaLnBrk="1" hangingPunct="1"/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/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/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/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60000"/>
              </a:lnSpc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60000"/>
              </a:lnSpc>
            </a:pPr>
            <a:endParaRPr lang="pl-PL" sz="1400" b="1" dirty="0" smtClean="0">
              <a:latin typeface="Bookman Old Style" pitchFamily="18" charset="0"/>
            </a:endParaRPr>
          </a:p>
          <a:p>
            <a:pPr eaLnBrk="1" hangingPunct="1">
              <a:lnSpc>
                <a:spcPct val="160000"/>
              </a:lnSpc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60000"/>
              </a:lnSpc>
            </a:pPr>
            <a:endParaRPr lang="pl-PL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60000"/>
              </a:lnSpc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latin typeface="Book Antiqua" pitchFamily="18" charset="0"/>
              </a:rPr>
              <a:t>d</a:t>
            </a:r>
            <a:r>
              <a:rPr lang="pl-PL" sz="1400" b="1" dirty="0" smtClean="0">
                <a:latin typeface="Book Antiqua" pitchFamily="18" charset="0"/>
              </a:rPr>
              <a:t>uży </a:t>
            </a:r>
            <a:r>
              <a:rPr lang="pl-PL" sz="1400" b="1" dirty="0" smtClean="0">
                <a:latin typeface="Book Antiqua" pitchFamily="18" charset="0"/>
              </a:rPr>
              <a:t>zbiór </a:t>
            </a:r>
            <a:r>
              <a:rPr lang="pl-PL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</a:t>
            </a:r>
            <a:r>
              <a:rPr lang="pl-PL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łyt CD i DVD </a:t>
            </a: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zgromadzonych </a:t>
            </a:r>
          </a:p>
          <a:p>
            <a:pPr eaLnBrk="1" hangingPunct="1">
              <a:lnSpc>
                <a:spcPct val="160000"/>
              </a:lnSpc>
              <a:buClr>
                <a:srgbClr val="92D050"/>
              </a:buClr>
              <a:buSzPct val="120000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w ramach programu: „Nauczyciel i uczeń po lekcjach w nowoczesnej, </a:t>
            </a:r>
          </a:p>
          <a:p>
            <a:pPr eaLnBrk="1" hangingPunct="1">
              <a:lnSpc>
                <a:spcPct val="160000"/>
              </a:lnSpc>
              <a:buFont typeface="Wingdings 2" pitchFamily="18" charset="2"/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medialnej bibliotece pedagogicznej” i innych do wykorzystania np. na lekcjach wychowawczych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Zasoby </a:t>
            </a:r>
            <a:r>
              <a:rPr lang="pl-P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czytelni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5604" name="Obraz 3" descr="P10107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3857625" cy="235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2823779" cy="376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Zasoby czytelni</a:t>
            </a:r>
            <a:endParaRPr lang="pl-PL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pPr>
              <a:lnSpc>
                <a:spcPct val="150000"/>
              </a:lnSpc>
              <a:buClr>
                <a:srgbClr val="92D050"/>
              </a:buClr>
              <a:buSzPct val="120000"/>
              <a:buFont typeface="Wingdings" pitchFamily="2" charset="2"/>
              <a:buChar char="Ø"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regionalia – wydawnictwa </a:t>
            </a:r>
          </a:p>
          <a:p>
            <a:pPr>
              <a:lnSpc>
                <a:spcPct val="150000"/>
              </a:lnSpc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dotyczące regionu świętokrzyskiego – </a:t>
            </a:r>
          </a:p>
          <a:p>
            <a:pPr>
              <a:lnSpc>
                <a:spcPct val="150000"/>
              </a:lnSpc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powiatu starachowickiego </a:t>
            </a:r>
          </a:p>
          <a:p>
            <a:pPr>
              <a:lnSpc>
                <a:spcPct val="150000"/>
              </a:lnSpc>
              <a:buNone/>
            </a:pPr>
            <a:r>
              <a:rPr lang="pl-PL" sz="1400" b="1" dirty="0" smtClean="0">
                <a:solidFill>
                  <a:schemeClr val="tx1"/>
                </a:solidFill>
                <a:latin typeface="Book Antiqua" pitchFamily="18" charset="0"/>
              </a:rPr>
              <a:t>	w jego historycznych granicach</a:t>
            </a:r>
          </a:p>
          <a:p>
            <a:pPr>
              <a:buNone/>
            </a:pPr>
            <a:endParaRPr lang="pl-PL" sz="1200" dirty="0" smtClean="0"/>
          </a:p>
          <a:p>
            <a:pPr>
              <a:buNone/>
            </a:pPr>
            <a:endParaRPr lang="pl-PL" sz="1200" dirty="0" smtClean="0"/>
          </a:p>
          <a:p>
            <a:endParaRPr lang="pl-PL" sz="1200" dirty="0"/>
          </a:p>
        </p:txBody>
      </p:sp>
      <p:pic>
        <p:nvPicPr>
          <p:cNvPr id="5" name="Obraz 4" descr="P101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20688"/>
            <a:ext cx="3585938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1030</Words>
  <Application>Microsoft Office PowerPoint</Application>
  <PresentationFormat>Pokaz na ekranie (4:3)</PresentationFormat>
  <Paragraphs>405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Papier</vt:lpstr>
      <vt:lpstr>  Biblioteka Pedagogiczna  w Starachowicach (czytelnia) </vt:lpstr>
      <vt:lpstr>Czytelnię obsługują:</vt:lpstr>
      <vt:lpstr>Slajd 3</vt:lpstr>
      <vt:lpstr>Lokal (czytelnia)  </vt:lpstr>
      <vt:lpstr>Zasoby czytelni</vt:lpstr>
      <vt:lpstr>Zasoby czytelni</vt:lpstr>
      <vt:lpstr>Zasoby czytelni</vt:lpstr>
      <vt:lpstr>Zasoby czytelni</vt:lpstr>
      <vt:lpstr>Zasoby czytelni</vt:lpstr>
      <vt:lpstr>Warsztat informacyjny</vt:lpstr>
      <vt:lpstr>Warsztat informacyjny</vt:lpstr>
      <vt:lpstr>Jak nas znaleźć w sieci?</vt:lpstr>
      <vt:lpstr>Co robimy?</vt:lpstr>
      <vt:lpstr>Tytuły zestawień bibliograficznych dostępnych w czytelni </vt:lpstr>
      <vt:lpstr>Tytuły zestawień bibliograficznych dostępnych w czytelni (c. d.)</vt:lpstr>
      <vt:lpstr>Tytuły zestawień bibliograficznych dostępnych w czytelni (c. d.)</vt:lpstr>
      <vt:lpstr>Tytuły zestawień bibliograficznych dostępnych w czytelni (c. d.)</vt:lpstr>
      <vt:lpstr>     Część z wymienionych zestawień można znaleźć na stronie PBW Kielce:</vt:lpstr>
      <vt:lpstr>Oto sporządzone  w formie broszury bibliografie</vt:lpstr>
      <vt:lpstr>i wykazy nabytków:</vt:lpstr>
      <vt:lpstr>Kilka opinii o czytelni (zawartych  m. in. w ankiecie)</vt:lpstr>
      <vt:lpstr>Zapraszamy</vt:lpstr>
      <vt:lpstr>Zapraszamy</vt:lpstr>
      <vt:lpstr>Oprac. Beata Kusiak Starachowice  2011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 Nasze</dc:title>
  <dc:creator>user</dc:creator>
  <cp:lastModifiedBy>user</cp:lastModifiedBy>
  <cp:revision>43</cp:revision>
  <dcterms:created xsi:type="dcterms:W3CDTF">2011-06-10T14:30:25Z</dcterms:created>
  <dcterms:modified xsi:type="dcterms:W3CDTF">2011-06-17T06:50:12Z</dcterms:modified>
</cp:coreProperties>
</file>